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91" r:id="rId2"/>
    <p:sldId id="257" r:id="rId3"/>
    <p:sldId id="258" r:id="rId4"/>
    <p:sldId id="269" r:id="rId5"/>
    <p:sldId id="296" r:id="rId6"/>
    <p:sldId id="288" r:id="rId7"/>
    <p:sldId id="290" r:id="rId8"/>
    <p:sldId id="292" r:id="rId9"/>
    <p:sldId id="297" r:id="rId10"/>
    <p:sldId id="293" r:id="rId11"/>
    <p:sldId id="294" r:id="rId12"/>
    <p:sldId id="295" r:id="rId13"/>
    <p:sldId id="299" r:id="rId14"/>
    <p:sldId id="298" r:id="rId1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67" autoAdjust="0"/>
    <p:restoredTop sz="94668" autoAdjust="0"/>
  </p:normalViewPr>
  <p:slideViewPr>
    <p:cSldViewPr>
      <p:cViewPr varScale="1">
        <p:scale>
          <a:sx n="107" d="100"/>
          <a:sy n="107" d="100"/>
        </p:scale>
        <p:origin x="-1056"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D4308E-C5DC-4095-ADF0-45F199780438}" type="datetimeFigureOut">
              <a:rPr lang="fr-FR" smtClean="0"/>
              <a:pPr/>
              <a:t>09/04/2018</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4D51F6-3CA6-49DB-B919-02EE4B48F99E}" type="slidenum">
              <a:rPr lang="fr-FR" smtClean="0"/>
              <a:pPr/>
              <a:t>‹N°›</a:t>
            </a:fld>
            <a:endParaRPr lang="fr-FR"/>
          </a:p>
        </p:txBody>
      </p:sp>
    </p:spTree>
    <p:extLst>
      <p:ext uri="{BB962C8B-B14F-4D97-AF65-F5344CB8AC3E}">
        <p14:creationId xmlns:p14="http://schemas.microsoft.com/office/powerpoint/2010/main" val="24927202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A12BA6B3-6803-429C-B13A-867AB72D0BD4}" type="datetimeFigureOut">
              <a:rPr lang="fr-FR" smtClean="0"/>
              <a:pPr/>
              <a:t>09/04/2018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67D9BC5-7DB4-429B-AA4F-BB7DDBCDD9DF}"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12BA6B3-6803-429C-B13A-867AB72D0BD4}" type="datetimeFigureOut">
              <a:rPr lang="fr-FR" smtClean="0"/>
              <a:pPr/>
              <a:t>09/04/2018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67D9BC5-7DB4-429B-AA4F-BB7DDBCDD9DF}"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12BA6B3-6803-429C-B13A-867AB72D0BD4}" type="datetimeFigureOut">
              <a:rPr lang="fr-FR" smtClean="0"/>
              <a:pPr/>
              <a:t>09/04/2018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67D9BC5-7DB4-429B-AA4F-BB7DDBCDD9DF}"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12BA6B3-6803-429C-B13A-867AB72D0BD4}" type="datetimeFigureOut">
              <a:rPr lang="fr-FR" smtClean="0"/>
              <a:pPr/>
              <a:t>09/04/2018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67D9BC5-7DB4-429B-AA4F-BB7DDBCDD9DF}"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12BA6B3-6803-429C-B13A-867AB72D0BD4}" type="datetimeFigureOut">
              <a:rPr lang="fr-FR" smtClean="0"/>
              <a:pPr/>
              <a:t>09/04/2018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67D9BC5-7DB4-429B-AA4F-BB7DDBCDD9DF}"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A12BA6B3-6803-429C-B13A-867AB72D0BD4}" type="datetimeFigureOut">
              <a:rPr lang="fr-FR" smtClean="0"/>
              <a:pPr/>
              <a:t>09/04/2018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67D9BC5-7DB4-429B-AA4F-BB7DDBCDD9DF}"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A12BA6B3-6803-429C-B13A-867AB72D0BD4}" type="datetimeFigureOut">
              <a:rPr lang="fr-FR" smtClean="0"/>
              <a:pPr/>
              <a:t>09/04/2018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367D9BC5-7DB4-429B-AA4F-BB7DDBCDD9DF}"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A12BA6B3-6803-429C-B13A-867AB72D0BD4}" type="datetimeFigureOut">
              <a:rPr lang="fr-FR" smtClean="0"/>
              <a:pPr/>
              <a:t>09/04/2018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367D9BC5-7DB4-429B-AA4F-BB7DDBCDD9DF}"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12BA6B3-6803-429C-B13A-867AB72D0BD4}" type="datetimeFigureOut">
              <a:rPr lang="fr-FR" smtClean="0"/>
              <a:pPr/>
              <a:t>09/04/2018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367D9BC5-7DB4-429B-AA4F-BB7DDBCDD9DF}"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12BA6B3-6803-429C-B13A-867AB72D0BD4}" type="datetimeFigureOut">
              <a:rPr lang="fr-FR" smtClean="0"/>
              <a:pPr/>
              <a:t>09/04/2018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67D9BC5-7DB4-429B-AA4F-BB7DDBCDD9DF}"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12BA6B3-6803-429C-B13A-867AB72D0BD4}" type="datetimeFigureOut">
              <a:rPr lang="fr-FR" smtClean="0"/>
              <a:pPr/>
              <a:t>09/04/2018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67D9BC5-7DB4-429B-AA4F-BB7DDBCDD9DF}"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2BA6B3-6803-429C-B13A-867AB72D0BD4}" type="datetimeFigureOut">
              <a:rPr lang="fr-FR" smtClean="0"/>
              <a:pPr/>
              <a:t>09/04/2018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7D9BC5-7DB4-429B-AA4F-BB7DDBCDD9DF}"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1484784"/>
            <a:ext cx="8229600" cy="1143000"/>
          </a:xfrm>
        </p:spPr>
        <p:txBody>
          <a:bodyPr/>
          <a:lstStyle/>
          <a:p>
            <a:r>
              <a:rPr lang="fr-FR" dirty="0"/>
              <a:t>Sciences Physiques et Chimiques.</a:t>
            </a:r>
          </a:p>
        </p:txBody>
      </p:sp>
      <p:pic>
        <p:nvPicPr>
          <p:cNvPr id="4" name="Picture 2" descr="Résultat de recherche d'images pour &quot;image professeur physique chimie&quot;"/>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9592" y="3295848"/>
            <a:ext cx="2857500" cy="1895475"/>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Résultat de recherche d'images pour &quot;image professeur physique chimie&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128" y="2708920"/>
            <a:ext cx="1981200" cy="2781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03719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Dilutions réalisées.</a:t>
            </a:r>
            <a:endParaRPr lang="fr-FR" dirty="0"/>
          </a:p>
        </p:txBody>
      </p:sp>
      <p:pic>
        <p:nvPicPr>
          <p:cNvPr id="6146" name="Picture 2" descr="D:\TSSpécialité\StageSpé\001.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177528" y="1600200"/>
            <a:ext cx="6788944"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25505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Mesures des valeurs d’absorbance.</a:t>
            </a:r>
          </a:p>
        </p:txBody>
      </p:sp>
      <p:pic>
        <p:nvPicPr>
          <p:cNvPr id="7170" name="Picture 2" descr="D:\TSSpécialité\StageSpé\002.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177528" y="1600200"/>
            <a:ext cx="6788944"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10636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Mesures des valeurs d’absorbance.</a:t>
            </a:r>
          </a:p>
        </p:txBody>
      </p:sp>
      <p:pic>
        <p:nvPicPr>
          <p:cNvPr id="8194" name="Picture 2" descr="D:\TSSpécialité\StageSpé\004.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177528" y="1600200"/>
            <a:ext cx="6788944"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0194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Quelques prix …</a:t>
            </a:r>
            <a:endParaRPr lang="fr-FR" dirty="0"/>
          </a:p>
        </p:txBody>
      </p:sp>
      <p:sp>
        <p:nvSpPr>
          <p:cNvPr id="3" name="Espace réservé du contenu 2"/>
          <p:cNvSpPr>
            <a:spLocks noGrp="1"/>
          </p:cNvSpPr>
          <p:nvPr>
            <p:ph idx="1"/>
          </p:nvPr>
        </p:nvSpPr>
        <p:spPr>
          <a:xfrm>
            <a:off x="467544" y="1412776"/>
            <a:ext cx="8229600" cy="5184576"/>
          </a:xfrm>
        </p:spPr>
        <p:txBody>
          <a:bodyPr>
            <a:normAutofit fontScale="77500" lnSpcReduction="20000"/>
          </a:bodyPr>
          <a:lstStyle/>
          <a:p>
            <a:r>
              <a:rPr lang="fr-FR" sz="2600" dirty="0"/>
              <a:t>CUIVRE (II) SULFATE ANHYDRE PUR 500 g (Q48) 19,00 </a:t>
            </a:r>
            <a:r>
              <a:rPr lang="fr-FR" sz="2600" dirty="0" smtClean="0"/>
              <a:t>€ HT </a:t>
            </a:r>
            <a:r>
              <a:rPr lang="fr-FR" sz="2600" dirty="0"/>
              <a:t>- 22,80 € </a:t>
            </a:r>
            <a:r>
              <a:rPr lang="fr-FR" sz="2600" dirty="0" smtClean="0"/>
              <a:t>TTC</a:t>
            </a:r>
          </a:p>
          <a:p>
            <a:r>
              <a:rPr lang="fr-FR" sz="2600" dirty="0" smtClean="0"/>
              <a:t>CUIVRE </a:t>
            </a:r>
            <a:r>
              <a:rPr lang="fr-FR" sz="2600" dirty="0"/>
              <a:t>(II) SULFATE PENTAHYDRATE PUR 1 kg (Q24) 10,34 </a:t>
            </a:r>
            <a:r>
              <a:rPr lang="fr-FR" sz="2600" dirty="0" smtClean="0"/>
              <a:t>€ HT- </a:t>
            </a:r>
            <a:r>
              <a:rPr lang="fr-FR" sz="2600" dirty="0"/>
              <a:t>12,41 € </a:t>
            </a:r>
            <a:r>
              <a:rPr lang="fr-FR" sz="2600" dirty="0" smtClean="0"/>
              <a:t>TTC</a:t>
            </a:r>
            <a:endParaRPr lang="fr-FR" sz="2600" dirty="0"/>
          </a:p>
          <a:p>
            <a:r>
              <a:rPr lang="fr-FR" sz="2600" dirty="0"/>
              <a:t>BLEU DE METHYLENE PUR 10 g 4,91 €HT    5,89 </a:t>
            </a:r>
            <a:r>
              <a:rPr lang="fr-FR" sz="2600" dirty="0" smtClean="0"/>
              <a:t>€ TTC</a:t>
            </a:r>
            <a:r>
              <a:rPr lang="fr-FR" sz="2600" dirty="0"/>
              <a:t> </a:t>
            </a:r>
          </a:p>
          <a:p>
            <a:r>
              <a:rPr lang="fr-FR" sz="2600" dirty="0"/>
              <a:t>BLEU DE METHYLENE PUR 25 g 11,63 € HT   13,96 € TTC</a:t>
            </a:r>
          </a:p>
          <a:p>
            <a:r>
              <a:rPr lang="fr-FR" sz="2600" dirty="0"/>
              <a:t>BLEU DE METHYLENE EN SOLUTION 30 </a:t>
            </a:r>
            <a:r>
              <a:rPr lang="fr-FR" sz="2600" dirty="0" err="1" smtClean="0"/>
              <a:t>mL</a:t>
            </a:r>
            <a:r>
              <a:rPr lang="fr-FR" sz="2600" dirty="0" smtClean="0"/>
              <a:t> </a:t>
            </a:r>
            <a:r>
              <a:rPr lang="fr-FR" sz="2600" dirty="0"/>
              <a:t>1,77 € HT    2,12 € </a:t>
            </a:r>
            <a:r>
              <a:rPr lang="fr-FR" sz="2600" dirty="0" smtClean="0"/>
              <a:t>TTC</a:t>
            </a:r>
            <a:endParaRPr lang="fr-FR" sz="2600" dirty="0"/>
          </a:p>
          <a:p>
            <a:r>
              <a:rPr lang="fr-FR" sz="2600" dirty="0"/>
              <a:t>BLEU PATENTE PUR 10 g 25,17 € HT    30,20 € </a:t>
            </a:r>
            <a:r>
              <a:rPr lang="fr-FR" sz="2600" dirty="0" smtClean="0"/>
              <a:t>TTC</a:t>
            </a:r>
            <a:endParaRPr lang="fr-FR" dirty="0"/>
          </a:p>
          <a:p>
            <a:pPr marL="0" indent="0">
              <a:buNone/>
            </a:pPr>
            <a:endParaRPr lang="fr-FR" dirty="0" smtClean="0">
              <a:latin typeface="Comic Sans MS" pitchFamily="66" charset="0"/>
            </a:endParaRPr>
          </a:p>
          <a:p>
            <a:pPr marL="0" indent="0">
              <a:buNone/>
            </a:pPr>
            <a:r>
              <a:rPr lang="fr-FR" sz="2600" dirty="0" smtClean="0">
                <a:latin typeface="Comic Sans MS" pitchFamily="66" charset="0"/>
              </a:rPr>
              <a:t>Chez </a:t>
            </a:r>
            <a:r>
              <a:rPr lang="fr-FR" sz="2600" dirty="0">
                <a:latin typeface="Comic Sans MS" pitchFamily="66" charset="0"/>
              </a:rPr>
              <a:t>ENBOX, </a:t>
            </a:r>
            <a:endParaRPr lang="fr-FR" sz="2600" dirty="0" smtClean="0">
              <a:latin typeface="Comic Sans MS" pitchFamily="66" charset="0"/>
            </a:endParaRPr>
          </a:p>
          <a:p>
            <a:pPr marL="0" indent="0">
              <a:buNone/>
            </a:pPr>
            <a:r>
              <a:rPr lang="fr-FR" sz="2600" dirty="0" smtClean="0">
                <a:latin typeface="Comic Sans MS" pitchFamily="66" charset="0"/>
              </a:rPr>
              <a:t>	www.enbox.fr</a:t>
            </a:r>
          </a:p>
          <a:p>
            <a:pPr marL="0" indent="0">
              <a:buNone/>
            </a:pPr>
            <a:r>
              <a:rPr lang="fr-FR" sz="2600" dirty="0">
                <a:latin typeface="Comic Sans MS" pitchFamily="66" charset="0"/>
              </a:rPr>
              <a:t>	T</a:t>
            </a:r>
            <a:r>
              <a:rPr lang="fr-FR" sz="2600" dirty="0" smtClean="0">
                <a:latin typeface="Comic Sans MS" pitchFamily="66" charset="0"/>
              </a:rPr>
              <a:t>él : 05 </a:t>
            </a:r>
            <a:r>
              <a:rPr lang="fr-FR" sz="2600" dirty="0">
                <a:latin typeface="Comic Sans MS" pitchFamily="66" charset="0"/>
              </a:rPr>
              <a:t>31 51 02 59</a:t>
            </a:r>
          </a:p>
          <a:p>
            <a:pPr marL="0" indent="0">
              <a:buNone/>
            </a:pPr>
            <a:r>
              <a:rPr lang="fr-FR" sz="2600" dirty="0" smtClean="0">
                <a:latin typeface="Comic Sans MS" pitchFamily="66" charset="0"/>
              </a:rPr>
              <a:t>	Fax : 05 </a:t>
            </a:r>
            <a:r>
              <a:rPr lang="fr-FR" sz="2600" dirty="0">
                <a:latin typeface="Comic Sans MS" pitchFamily="66" charset="0"/>
              </a:rPr>
              <a:t>82 95 49 </a:t>
            </a:r>
            <a:r>
              <a:rPr lang="fr-FR" sz="2600" dirty="0" smtClean="0">
                <a:latin typeface="Comic Sans MS" pitchFamily="66" charset="0"/>
              </a:rPr>
              <a:t>34</a:t>
            </a:r>
          </a:p>
          <a:p>
            <a:pPr marL="0" indent="0">
              <a:buNone/>
            </a:pPr>
            <a:r>
              <a:rPr lang="fr-FR" sz="2600" dirty="0">
                <a:latin typeface="Comic Sans MS" pitchFamily="66" charset="0"/>
              </a:rPr>
              <a:t>	</a:t>
            </a:r>
            <a:r>
              <a:rPr lang="fr-FR" sz="2600" dirty="0" smtClean="0">
                <a:latin typeface="Comic Sans MS" pitchFamily="66" charset="0"/>
              </a:rPr>
              <a:t>contact@enbox.fr</a:t>
            </a:r>
            <a:endParaRPr lang="fr-FR" sz="2600" dirty="0">
              <a:latin typeface="Comic Sans MS" pitchFamily="66" charset="0"/>
            </a:endParaRPr>
          </a:p>
          <a:p>
            <a:pPr marL="0" indent="0">
              <a:buNone/>
            </a:pPr>
            <a:r>
              <a:rPr lang="fr-FR" sz="2600" dirty="0" smtClean="0">
                <a:latin typeface="Comic Sans MS" pitchFamily="66" charset="0"/>
              </a:rPr>
              <a:t>693 </a:t>
            </a:r>
            <a:r>
              <a:rPr lang="fr-FR" sz="2600" dirty="0">
                <a:latin typeface="Comic Sans MS" pitchFamily="66" charset="0"/>
              </a:rPr>
              <a:t>Avenue des Terres</a:t>
            </a:r>
            <a:r>
              <a:rPr lang="fr-FR" sz="2600" dirty="0"/>
              <a:t> </a:t>
            </a:r>
            <a:r>
              <a:rPr lang="fr-FR" sz="2600" dirty="0" smtClean="0">
                <a:latin typeface="Comic Sans MS" pitchFamily="66" charset="0"/>
              </a:rPr>
              <a:t>Noires</a:t>
            </a:r>
          </a:p>
          <a:p>
            <a:pPr marL="0" indent="0">
              <a:buNone/>
            </a:pPr>
            <a:r>
              <a:rPr lang="fr-FR" sz="2600" dirty="0" smtClean="0">
                <a:latin typeface="Comic Sans MS" pitchFamily="66" charset="0"/>
              </a:rPr>
              <a:t>81370 Saint-Sulpice-la-Pointe</a:t>
            </a:r>
            <a:endParaRPr lang="fr-FR" sz="2600" dirty="0"/>
          </a:p>
        </p:txBody>
      </p:sp>
    </p:spTree>
    <p:extLst>
      <p:ext uri="{BB962C8B-B14F-4D97-AF65-F5344CB8AC3E}">
        <p14:creationId xmlns:p14="http://schemas.microsoft.com/office/powerpoint/2010/main" val="4493159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0" indent="0" algn="ctr">
              <a:buNone/>
            </a:pPr>
            <a:r>
              <a:rPr lang="fr-FR" dirty="0">
                <a:latin typeface="Comic Sans MS" pitchFamily="66" charset="0"/>
              </a:rPr>
              <a:t>Bon courage et bonne continuation !</a:t>
            </a:r>
          </a:p>
          <a:p>
            <a:pPr marL="0" indent="0" algn="ctr">
              <a:buNone/>
            </a:pPr>
            <a:endParaRPr lang="fr-FR" dirty="0">
              <a:latin typeface="Comic Sans MS" pitchFamily="66" charset="0"/>
            </a:endParaRPr>
          </a:p>
          <a:p>
            <a:endParaRPr lang="fr-FR" dirty="0"/>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742" t="41867" r="37091" b="22969"/>
          <a:stretch/>
        </p:blipFill>
        <p:spPr bwMode="auto">
          <a:xfrm>
            <a:off x="1331640" y="2420888"/>
            <a:ext cx="6556152" cy="3190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18830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24744"/>
            <a:ext cx="8229600" cy="3096344"/>
          </a:xfrm>
        </p:spPr>
        <p:txBody>
          <a:bodyPr>
            <a:noAutofit/>
          </a:bodyPr>
          <a:lstStyle/>
          <a:p>
            <a:r>
              <a:rPr lang="fr-FR" dirty="0"/>
              <a:t>L’eau : traitement d’un polluant.</a:t>
            </a:r>
            <a:br>
              <a:rPr lang="fr-FR" dirty="0"/>
            </a:br>
            <a:r>
              <a:rPr lang="fr-FR" dirty="0"/>
              <a:t>Un liquide bleu à rejeter </a:t>
            </a:r>
            <a:r>
              <a:rPr lang="fr-FR" dirty="0" smtClean="0"/>
              <a:t>?</a:t>
            </a:r>
            <a:br>
              <a:rPr lang="fr-FR" dirty="0" smtClean="0"/>
            </a:br>
            <a:endParaRPr lang="fr-F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3356992"/>
            <a:ext cx="3343275" cy="234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idx="1"/>
          </p:nvPr>
        </p:nvSpPr>
        <p:spPr>
          <a:xfrm>
            <a:off x="467544" y="548680"/>
            <a:ext cx="8229600" cy="5832648"/>
          </a:xfrm>
        </p:spPr>
        <p:txBody>
          <a:bodyPr>
            <a:normAutofit fontScale="32500" lnSpcReduction="20000"/>
          </a:bodyPr>
          <a:lstStyle/>
          <a:p>
            <a:pPr marL="0" indent="0" algn="just">
              <a:buNone/>
            </a:pPr>
            <a:r>
              <a:rPr lang="fr-FR" sz="7200" i="1" dirty="0">
                <a:latin typeface="Times New Roman" pitchFamily="18" charset="0"/>
                <a:cs typeface="Times New Roman" pitchFamily="18" charset="0"/>
              </a:rPr>
              <a:t>De nombreux secteurs utilisent des techniques de traitement de surface.</a:t>
            </a:r>
            <a:endParaRPr lang="fr-FR" sz="7200" dirty="0">
              <a:latin typeface="Times New Roman" pitchFamily="18" charset="0"/>
              <a:cs typeface="Times New Roman" pitchFamily="18" charset="0"/>
            </a:endParaRPr>
          </a:p>
          <a:p>
            <a:pPr marL="0" indent="0" algn="just">
              <a:buNone/>
            </a:pPr>
            <a:r>
              <a:rPr lang="fr-FR" sz="7200" i="1" dirty="0">
                <a:latin typeface="Times New Roman" pitchFamily="18" charset="0"/>
                <a:cs typeface="Times New Roman" pitchFamily="18" charset="0"/>
              </a:rPr>
              <a:t>Les eaux de rinçage, appelées « effluents » (i.e. fraction de liquide rejetée à la suite d’un traitement qui l’a débarrassée de tout produit de valeur ou inquiétant), contiennent ainsi souvent des résidus. Avant de pouvoir rejeter dans une rivière ces effluents, les entreprises doivent abaisser la concentration massique volumique des espèces chimiques présentes et respecter le seuil maximum autorisé.</a:t>
            </a:r>
            <a:endParaRPr lang="fr-FR" sz="7200" dirty="0">
              <a:latin typeface="Times New Roman" pitchFamily="18" charset="0"/>
              <a:cs typeface="Times New Roman" pitchFamily="18" charset="0"/>
            </a:endParaRPr>
          </a:p>
          <a:p>
            <a:pPr marL="0" indent="0" algn="just">
              <a:buNone/>
            </a:pPr>
            <a:r>
              <a:rPr lang="fr-FR" sz="7200" dirty="0">
                <a:latin typeface="Times New Roman" pitchFamily="18" charset="0"/>
                <a:cs typeface="Times New Roman" pitchFamily="18" charset="0"/>
              </a:rPr>
              <a:t>Dans une station de sports d’hiver, un casse a eu lieu à la bijouterie « </a:t>
            </a:r>
            <a:r>
              <a:rPr lang="fr-FR" sz="7200" dirty="0" err="1">
                <a:latin typeface="Times New Roman" pitchFamily="18" charset="0"/>
                <a:cs typeface="Times New Roman" pitchFamily="18" charset="0"/>
              </a:rPr>
              <a:t>Charlott’Or</a:t>
            </a:r>
            <a:r>
              <a:rPr lang="fr-FR" sz="7200" dirty="0">
                <a:latin typeface="Times New Roman" pitchFamily="18" charset="0"/>
                <a:cs typeface="Times New Roman" pitchFamily="18" charset="0"/>
              </a:rPr>
              <a:t> », dont le propriétaire est injoignable. Lors de la recherche d’indices, les enquêteurs découvrent dans un local des bidons avec un liquide bleu. Une équipe de l’Agence de l’Eau est dépêchée sur place pour effectuer des prélèvements à des fins d’analyses.</a:t>
            </a:r>
          </a:p>
          <a:p>
            <a:pPr marL="0" indent="0" algn="just">
              <a:buNone/>
            </a:pPr>
            <a:r>
              <a:rPr lang="fr-FR" sz="7200" dirty="0">
                <a:latin typeface="Times New Roman" pitchFamily="18" charset="0"/>
                <a:cs typeface="Times New Roman" pitchFamily="18" charset="0"/>
              </a:rPr>
              <a:t>Les analyses suivent pour identifier l’espèce chimique présente et savoir si on peut rejeter le liquide dans la rivière voisine.</a:t>
            </a:r>
          </a:p>
          <a:p>
            <a:pPr marL="0" indent="0">
              <a:buNone/>
            </a:pPr>
            <a:endParaRPr lang="fr-FR" sz="7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p:txBody>
          <a:bodyPr/>
          <a:lstStyle/>
          <a:p>
            <a:r>
              <a:rPr lang="fr-FR" dirty="0" smtClean="0"/>
              <a:t>Identification du polluant.</a:t>
            </a:r>
            <a:endParaRPr lang="fr-FR" dirty="0"/>
          </a:p>
        </p:txBody>
      </p:sp>
      <p:pic>
        <p:nvPicPr>
          <p:cNvPr id="2050" name="Picture 2" descr="D:\TSSpécialité\StageSpé\thierry1.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238772" y="1844675"/>
            <a:ext cx="4688682" cy="31257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Matériel,</a:t>
            </a:r>
            <a:endParaRPr lang="fr-FR" dirty="0"/>
          </a:p>
        </p:txBody>
      </p:sp>
      <p:sp>
        <p:nvSpPr>
          <p:cNvPr id="3" name="Espace réservé du contenu 2"/>
          <p:cNvSpPr>
            <a:spLocks noGrp="1"/>
          </p:cNvSpPr>
          <p:nvPr>
            <p:ph idx="1"/>
          </p:nvPr>
        </p:nvSpPr>
        <p:spPr/>
        <p:txBody>
          <a:bodyPr>
            <a:normAutofit fontScale="62500" lnSpcReduction="20000"/>
          </a:bodyPr>
          <a:lstStyle/>
          <a:p>
            <a:r>
              <a:rPr lang="fr-FR" dirty="0" smtClean="0"/>
              <a:t>solution </a:t>
            </a:r>
            <a:r>
              <a:rPr lang="fr-FR" dirty="0"/>
              <a:t>aqueuse étiquetée « Effluent », notée E,</a:t>
            </a:r>
          </a:p>
          <a:p>
            <a:r>
              <a:rPr lang="fr-FR" dirty="0" smtClean="0"/>
              <a:t>4 </a:t>
            </a:r>
            <a:r>
              <a:rPr lang="fr-FR" dirty="0" err="1"/>
              <a:t>bechers</a:t>
            </a:r>
            <a:r>
              <a:rPr lang="fr-FR" dirty="0"/>
              <a:t> (100 </a:t>
            </a:r>
            <a:r>
              <a:rPr lang="fr-FR" dirty="0" err="1"/>
              <a:t>mL</a:t>
            </a:r>
            <a:r>
              <a:rPr lang="fr-FR" dirty="0"/>
              <a:t>),</a:t>
            </a:r>
          </a:p>
          <a:p>
            <a:r>
              <a:rPr lang="fr-FR" dirty="0" smtClean="0"/>
              <a:t>solution </a:t>
            </a:r>
            <a:r>
              <a:rPr lang="fr-FR" dirty="0"/>
              <a:t>aqueuse de sulfate de cuivre (II), de même teinte que celle notée « Effluent », notée S</a:t>
            </a:r>
            <a:r>
              <a:rPr lang="fr-FR" baseline="-25000" dirty="0"/>
              <a:t>1</a:t>
            </a:r>
            <a:r>
              <a:rPr lang="fr-FR" dirty="0"/>
              <a:t>,</a:t>
            </a:r>
          </a:p>
          <a:p>
            <a:r>
              <a:rPr lang="fr-FR" dirty="0" smtClean="0"/>
              <a:t>solution </a:t>
            </a:r>
            <a:r>
              <a:rPr lang="fr-FR" dirty="0"/>
              <a:t>aqueuse de colorant E131, de même teinte que celle notée « Effluent », notée S</a:t>
            </a:r>
            <a:r>
              <a:rPr lang="fr-FR" baseline="-25000" dirty="0"/>
              <a:t>2</a:t>
            </a:r>
            <a:r>
              <a:rPr lang="fr-FR" dirty="0"/>
              <a:t>, </a:t>
            </a:r>
          </a:p>
          <a:p>
            <a:r>
              <a:rPr lang="fr-FR" dirty="0" smtClean="0"/>
              <a:t>solution </a:t>
            </a:r>
            <a:r>
              <a:rPr lang="fr-FR" dirty="0"/>
              <a:t>aqueuse de bleu de méthylène, de même teinte que celle notée « Effluent », notée S</a:t>
            </a:r>
            <a:r>
              <a:rPr lang="fr-FR" baseline="-25000" dirty="0"/>
              <a:t>3</a:t>
            </a:r>
            <a:r>
              <a:rPr lang="fr-FR" dirty="0"/>
              <a:t>,</a:t>
            </a:r>
          </a:p>
          <a:p>
            <a:r>
              <a:rPr lang="fr-FR" dirty="0" smtClean="0"/>
              <a:t>1 </a:t>
            </a:r>
            <a:r>
              <a:rPr lang="fr-FR" dirty="0"/>
              <a:t>portoir avec 4 tubes à essais,</a:t>
            </a:r>
          </a:p>
          <a:p>
            <a:r>
              <a:rPr lang="fr-FR" dirty="0" smtClean="0"/>
              <a:t>1 </a:t>
            </a:r>
            <a:r>
              <a:rPr lang="fr-FR" dirty="0"/>
              <a:t>flacon compte-gouttes avec solution aqueuse de soude, à 1 mol/L,</a:t>
            </a:r>
          </a:p>
          <a:p>
            <a:r>
              <a:rPr lang="fr-FR" dirty="0" smtClean="0"/>
              <a:t>1 </a:t>
            </a:r>
            <a:r>
              <a:rPr lang="fr-FR" dirty="0"/>
              <a:t>feutre,</a:t>
            </a:r>
          </a:p>
          <a:p>
            <a:r>
              <a:rPr lang="fr-FR" dirty="0" smtClean="0"/>
              <a:t>1 </a:t>
            </a:r>
            <a:r>
              <a:rPr lang="fr-FR" dirty="0"/>
              <a:t>verre à pied,</a:t>
            </a:r>
          </a:p>
          <a:p>
            <a:r>
              <a:rPr lang="fr-FR" dirty="0" smtClean="0"/>
              <a:t>1 </a:t>
            </a:r>
            <a:r>
              <a:rPr lang="fr-FR" dirty="0"/>
              <a:t>pissette d’eau pure,</a:t>
            </a:r>
          </a:p>
          <a:p>
            <a:r>
              <a:rPr lang="fr-FR" dirty="0" smtClean="0"/>
              <a:t>gants </a:t>
            </a:r>
            <a:r>
              <a:rPr lang="fr-FR" dirty="0"/>
              <a:t>de protection et lunettes de protection.</a:t>
            </a:r>
          </a:p>
          <a:p>
            <a:endParaRPr lang="fr-FR" dirty="0"/>
          </a:p>
        </p:txBody>
      </p:sp>
    </p:spTree>
    <p:extLst>
      <p:ext uri="{BB962C8B-B14F-4D97-AF65-F5344CB8AC3E}">
        <p14:creationId xmlns:p14="http://schemas.microsoft.com/office/powerpoint/2010/main" val="1204013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457200" y="274638"/>
            <a:ext cx="8229600" cy="1143000"/>
          </a:xfrm>
        </p:spPr>
        <p:txBody>
          <a:bodyPr/>
          <a:lstStyle/>
          <a:p>
            <a:r>
              <a:rPr lang="fr-FR" dirty="0"/>
              <a:t>M</a:t>
            </a:r>
            <a:r>
              <a:rPr lang="fr-FR" dirty="0" smtClean="0"/>
              <a:t>anipulation.</a:t>
            </a:r>
            <a:endParaRPr lang="fr-FR" dirty="0"/>
          </a:p>
        </p:txBody>
      </p:sp>
      <p:pic>
        <p:nvPicPr>
          <p:cNvPr id="3074" name="Picture 2" descr="D:\TSSpécialité\StageSpé\thierry2.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1556792"/>
            <a:ext cx="6805612" cy="4537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98170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457200" y="274638"/>
            <a:ext cx="8229600" cy="1143000"/>
          </a:xfrm>
        </p:spPr>
        <p:txBody>
          <a:bodyPr/>
          <a:lstStyle/>
          <a:p>
            <a:r>
              <a:rPr lang="fr-FR" dirty="0"/>
              <a:t>M</a:t>
            </a:r>
            <a:r>
              <a:rPr lang="fr-FR" dirty="0" smtClean="0"/>
              <a:t>anipulation.</a:t>
            </a:r>
            <a:endParaRPr lang="fr-FR" dirty="0"/>
          </a:p>
        </p:txBody>
      </p:sp>
      <p:pic>
        <p:nvPicPr>
          <p:cNvPr id="4098" name="Picture 2" descr="D:\TSSpécialité\StageSpé\thierry3.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177528" y="1600200"/>
            <a:ext cx="6788944"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28220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Dilutions.</a:t>
            </a:r>
            <a:endParaRPr lang="fr-FR" dirty="0"/>
          </a:p>
        </p:txBody>
      </p:sp>
      <p:pic>
        <p:nvPicPr>
          <p:cNvPr id="5122" name="Picture 2" descr="D:\TSSpécialité\StageSpé\thierry5.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177528" y="1600200"/>
            <a:ext cx="6788944"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1408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Matériel</a:t>
            </a:r>
            <a:endParaRPr lang="fr-FR" dirty="0"/>
          </a:p>
        </p:txBody>
      </p:sp>
      <p:sp>
        <p:nvSpPr>
          <p:cNvPr id="3" name="Espace réservé du contenu 2"/>
          <p:cNvSpPr>
            <a:spLocks noGrp="1"/>
          </p:cNvSpPr>
          <p:nvPr>
            <p:ph idx="1"/>
          </p:nvPr>
        </p:nvSpPr>
        <p:spPr/>
        <p:txBody>
          <a:bodyPr>
            <a:normAutofit fontScale="62500" lnSpcReduction="20000"/>
          </a:bodyPr>
          <a:lstStyle/>
          <a:p>
            <a:r>
              <a:rPr lang="fr-FR" dirty="0" smtClean="0"/>
              <a:t>1 </a:t>
            </a:r>
            <a:r>
              <a:rPr lang="fr-FR" dirty="0"/>
              <a:t>console pour </a:t>
            </a:r>
            <a:r>
              <a:rPr lang="fr-FR" dirty="0" err="1"/>
              <a:t>LatisPro</a:t>
            </a:r>
            <a:r>
              <a:rPr lang="fr-FR" dirty="0"/>
              <a:t> (avec les câbles) et 1 colorimètre, avec la notice pour les acquisitions,</a:t>
            </a:r>
          </a:p>
          <a:p>
            <a:r>
              <a:rPr lang="fr-FR" dirty="0" smtClean="0"/>
              <a:t>2 </a:t>
            </a:r>
            <a:r>
              <a:rPr lang="fr-FR" dirty="0"/>
              <a:t>pissettes d’eau pure,</a:t>
            </a:r>
          </a:p>
          <a:p>
            <a:r>
              <a:rPr lang="fr-FR" dirty="0" smtClean="0"/>
              <a:t>2 </a:t>
            </a:r>
            <a:r>
              <a:rPr lang="fr-FR" dirty="0"/>
              <a:t>pipettes jaugées de 25,0 </a:t>
            </a:r>
            <a:r>
              <a:rPr lang="fr-FR" dirty="0" err="1"/>
              <a:t>mL</a:t>
            </a:r>
            <a:r>
              <a:rPr lang="fr-FR" dirty="0"/>
              <a:t>, </a:t>
            </a:r>
          </a:p>
          <a:p>
            <a:r>
              <a:rPr lang="fr-FR" dirty="0" smtClean="0"/>
              <a:t>2 </a:t>
            </a:r>
            <a:r>
              <a:rPr lang="fr-FR" dirty="0"/>
              <a:t>éprouvettes graduées de 25 </a:t>
            </a:r>
            <a:r>
              <a:rPr lang="fr-FR" dirty="0" err="1"/>
              <a:t>mL</a:t>
            </a:r>
            <a:r>
              <a:rPr lang="fr-FR" dirty="0"/>
              <a:t> et 50 </a:t>
            </a:r>
            <a:r>
              <a:rPr lang="fr-FR" dirty="0" err="1"/>
              <a:t>mL</a:t>
            </a:r>
            <a:r>
              <a:rPr lang="fr-FR" dirty="0"/>
              <a:t>,</a:t>
            </a:r>
          </a:p>
          <a:p>
            <a:r>
              <a:rPr lang="fr-FR" dirty="0" smtClean="0"/>
              <a:t>2 </a:t>
            </a:r>
            <a:r>
              <a:rPr lang="fr-FR" dirty="0"/>
              <a:t>fioles jaugées de 50,0 </a:t>
            </a:r>
            <a:r>
              <a:rPr lang="fr-FR" dirty="0" err="1"/>
              <a:t>mL</a:t>
            </a:r>
            <a:r>
              <a:rPr lang="fr-FR" dirty="0"/>
              <a:t>, avec bouchon,</a:t>
            </a:r>
          </a:p>
          <a:p>
            <a:r>
              <a:rPr lang="fr-FR" dirty="0" smtClean="0"/>
              <a:t>5 </a:t>
            </a:r>
            <a:r>
              <a:rPr lang="fr-FR" dirty="0" err="1"/>
              <a:t>bechers</a:t>
            </a:r>
            <a:r>
              <a:rPr lang="fr-FR" dirty="0"/>
              <a:t> de 100 </a:t>
            </a:r>
            <a:r>
              <a:rPr lang="fr-FR" dirty="0" err="1"/>
              <a:t>mL</a:t>
            </a:r>
            <a:r>
              <a:rPr lang="fr-FR" dirty="0"/>
              <a:t>,</a:t>
            </a:r>
          </a:p>
          <a:p>
            <a:r>
              <a:rPr lang="fr-FR" dirty="0" smtClean="0"/>
              <a:t>solution </a:t>
            </a:r>
            <a:r>
              <a:rPr lang="fr-FR" dirty="0"/>
              <a:t>aqueuse avec ions Cu</a:t>
            </a:r>
            <a:r>
              <a:rPr lang="fr-FR" baseline="30000" dirty="0"/>
              <a:t>2+</a:t>
            </a:r>
            <a:r>
              <a:rPr lang="fr-FR" dirty="0"/>
              <a:t> à 6,00 g.L</a:t>
            </a:r>
            <a:r>
              <a:rPr lang="fr-FR" baseline="30000" dirty="0"/>
              <a:t>-1</a:t>
            </a:r>
            <a:r>
              <a:rPr lang="fr-FR" dirty="0"/>
              <a:t>,</a:t>
            </a:r>
          </a:p>
          <a:p>
            <a:r>
              <a:rPr lang="fr-FR" dirty="0" smtClean="0"/>
              <a:t>solution </a:t>
            </a:r>
            <a:r>
              <a:rPr lang="fr-FR" dirty="0"/>
              <a:t>aqueuse avec ions Cu</a:t>
            </a:r>
            <a:r>
              <a:rPr lang="fr-FR" baseline="30000" dirty="0"/>
              <a:t>2+</a:t>
            </a:r>
            <a:r>
              <a:rPr lang="fr-FR" dirty="0"/>
              <a:t> à 15,00 g.L</a:t>
            </a:r>
            <a:r>
              <a:rPr lang="fr-FR" baseline="30000" dirty="0"/>
              <a:t>-1</a:t>
            </a:r>
            <a:r>
              <a:rPr lang="fr-FR" dirty="0"/>
              <a:t>, </a:t>
            </a:r>
          </a:p>
          <a:p>
            <a:r>
              <a:rPr lang="fr-FR" dirty="0" smtClean="0"/>
              <a:t>6 </a:t>
            </a:r>
            <a:r>
              <a:rPr lang="fr-FR" dirty="0"/>
              <a:t>cuves </a:t>
            </a:r>
            <a:r>
              <a:rPr lang="fr-FR" dirty="0" smtClean="0"/>
              <a:t>identiques à </a:t>
            </a:r>
            <a:r>
              <a:rPr lang="fr-FR" dirty="0"/>
              <a:t>spectrophotométrie,</a:t>
            </a:r>
          </a:p>
          <a:p>
            <a:r>
              <a:rPr lang="fr-FR" dirty="0" smtClean="0"/>
              <a:t>feuilles </a:t>
            </a:r>
            <a:r>
              <a:rPr lang="fr-FR" dirty="0"/>
              <a:t>de papier filtre ou papier « essuie tout »,</a:t>
            </a:r>
          </a:p>
          <a:p>
            <a:r>
              <a:rPr lang="fr-FR" dirty="0" smtClean="0"/>
              <a:t>2 </a:t>
            </a:r>
            <a:r>
              <a:rPr lang="fr-FR" dirty="0" err="1"/>
              <a:t>pipeteurs</a:t>
            </a:r>
            <a:r>
              <a:rPr lang="fr-FR" dirty="0"/>
              <a:t> de grande capacité et 2 poires « </a:t>
            </a:r>
            <a:r>
              <a:rPr lang="fr-FR" dirty="0" err="1"/>
              <a:t>Propipette</a:t>
            </a:r>
            <a:r>
              <a:rPr lang="fr-FR" dirty="0"/>
              <a:t>® »,</a:t>
            </a:r>
          </a:p>
          <a:p>
            <a:r>
              <a:rPr lang="fr-FR" dirty="0" smtClean="0"/>
              <a:t>2 </a:t>
            </a:r>
            <a:r>
              <a:rPr lang="fr-FR" dirty="0"/>
              <a:t>pipettes compte-gouttes,</a:t>
            </a:r>
          </a:p>
          <a:p>
            <a:r>
              <a:rPr lang="fr-FR" dirty="0" smtClean="0"/>
              <a:t>gants </a:t>
            </a:r>
            <a:r>
              <a:rPr lang="fr-FR" dirty="0"/>
              <a:t>de protection et lunettes de protection.</a:t>
            </a:r>
          </a:p>
          <a:p>
            <a:endParaRPr lang="fr-FR" dirty="0"/>
          </a:p>
        </p:txBody>
      </p:sp>
    </p:spTree>
    <p:extLst>
      <p:ext uri="{BB962C8B-B14F-4D97-AF65-F5344CB8AC3E}">
        <p14:creationId xmlns:p14="http://schemas.microsoft.com/office/powerpoint/2010/main" val="64752010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886</TotalTime>
  <Words>200</Words>
  <Application>Microsoft Office PowerPoint</Application>
  <PresentationFormat>Affichage à l'écran (4:3)</PresentationFormat>
  <Paragraphs>55</Paragraphs>
  <Slides>14</Slides>
  <Notes>0</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Thème Office</vt:lpstr>
      <vt:lpstr>Sciences Physiques et Chimiques.</vt:lpstr>
      <vt:lpstr>L’eau : traitement d’un polluant. Un liquide bleu à rejeter ? </vt:lpstr>
      <vt:lpstr>Présentation PowerPoint</vt:lpstr>
      <vt:lpstr>Identification du polluant.</vt:lpstr>
      <vt:lpstr>Matériel,</vt:lpstr>
      <vt:lpstr>Manipulation.</vt:lpstr>
      <vt:lpstr>Manipulation.</vt:lpstr>
      <vt:lpstr>Dilutions.</vt:lpstr>
      <vt:lpstr>Matériel</vt:lpstr>
      <vt:lpstr>Dilutions réalisées.</vt:lpstr>
      <vt:lpstr>Mesures des valeurs d’absorbance.</vt:lpstr>
      <vt:lpstr>Mesures des valeurs d’absorbance.</vt:lpstr>
      <vt:lpstr>Quelques prix …</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c:creator>
  <cp:lastModifiedBy>Utilisateur Windows</cp:lastModifiedBy>
  <cp:revision>66</cp:revision>
  <dcterms:created xsi:type="dcterms:W3CDTF">2015-09-06T16:43:06Z</dcterms:created>
  <dcterms:modified xsi:type="dcterms:W3CDTF">2018-04-09T04:41:16Z</dcterms:modified>
</cp:coreProperties>
</file>